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57"/>
    <a:srgbClr val="0DC0FF"/>
    <a:srgbClr val="9751CB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416" y="96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4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6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8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1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2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6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6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7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2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8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2C30-0EC9-47F6-9824-731E9863A0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876D6-47B7-4AA0-9CA3-15937D65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5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Детское искусство, графическая вставка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CAAF57D-2C82-F6FA-34A5-5DEFBE5D8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2" t="88590" r="15125" b="4722"/>
          <a:stretch/>
        </p:blipFill>
        <p:spPr>
          <a:xfrm>
            <a:off x="8670075" y="28575"/>
            <a:ext cx="708875" cy="117696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B486FD2-7ECE-ED75-CFA0-5E2D8F0EA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2081">
            <a:off x="184096" y="73425"/>
            <a:ext cx="867304" cy="1239762"/>
          </a:xfrm>
          <a:prstGeom prst="rect">
            <a:avLst/>
          </a:prstGeom>
        </p:spPr>
      </p:pic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52D195C8-1BE1-BEC5-89C9-20AF32238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78093"/>
              </p:ext>
            </p:extLst>
          </p:nvPr>
        </p:nvGraphicFramePr>
        <p:xfrm>
          <a:off x="2640873" y="1388271"/>
          <a:ext cx="2268000" cy="1296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48764839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360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753724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875917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48338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322957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9894242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СР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ЧТ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СБ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819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8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48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406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999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A118D8-2BA3-F1D2-9879-B19C587C1430}"/>
              </a:ext>
            </a:extLst>
          </p:cNvPr>
          <p:cNvSpPr txBox="1"/>
          <p:nvPr/>
        </p:nvSpPr>
        <p:spPr>
          <a:xfrm>
            <a:off x="2908945" y="992931"/>
            <a:ext cx="178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СЕНТЯБРЬ 2025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647C784-97B3-2531-882C-1BFE49A4A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55299"/>
              </p:ext>
            </p:extLst>
          </p:nvPr>
        </p:nvGraphicFramePr>
        <p:xfrm>
          <a:off x="5056596" y="1388271"/>
          <a:ext cx="2268000" cy="1512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48764839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360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753724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875917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48338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322957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9894242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СР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ЧТ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СБ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81976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702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8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48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7406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999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86D87D-1F1D-C3F3-ECDD-7B1781408645}"/>
              </a:ext>
            </a:extLst>
          </p:cNvPr>
          <p:cNvSpPr txBox="1"/>
          <p:nvPr/>
        </p:nvSpPr>
        <p:spPr>
          <a:xfrm>
            <a:off x="5324668" y="992931"/>
            <a:ext cx="178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ОКТЯБРЬ 2025</a:t>
            </a: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0AB34C7B-1563-5C8B-032F-4E2E32EA4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676342"/>
              </p:ext>
            </p:extLst>
          </p:nvPr>
        </p:nvGraphicFramePr>
        <p:xfrm>
          <a:off x="7479485" y="1388271"/>
          <a:ext cx="2268000" cy="1512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48764839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360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753724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875917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48338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322957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9894242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СР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ЧТ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СБ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819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702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8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48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406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999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641A6C-7307-B652-B9F6-9DC2FFC65A62}"/>
              </a:ext>
            </a:extLst>
          </p:cNvPr>
          <p:cNvSpPr txBox="1"/>
          <p:nvPr/>
        </p:nvSpPr>
        <p:spPr>
          <a:xfrm>
            <a:off x="7747557" y="992931"/>
            <a:ext cx="178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НОЯБРЬ 2025</a:t>
            </a: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99AE3F64-F8E7-D2A5-B5E4-6CD9E162D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99732"/>
              </p:ext>
            </p:extLst>
          </p:nvPr>
        </p:nvGraphicFramePr>
        <p:xfrm>
          <a:off x="217984" y="3382620"/>
          <a:ext cx="2268000" cy="1296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48764839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360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753724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875917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48338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322957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9894242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СР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ЧТ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СБ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819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8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48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406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999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005AD6-1E73-77A6-6906-4EE2C959475B}"/>
              </a:ext>
            </a:extLst>
          </p:cNvPr>
          <p:cNvSpPr txBox="1"/>
          <p:nvPr/>
        </p:nvSpPr>
        <p:spPr>
          <a:xfrm>
            <a:off x="486056" y="2987280"/>
            <a:ext cx="178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ДЕКАБРЬ 2025</a:t>
            </a:r>
          </a:p>
        </p:txBody>
      </p:sp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CF72FB5F-FBD4-098B-2629-7A3309711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16469"/>
              </p:ext>
            </p:extLst>
          </p:nvPr>
        </p:nvGraphicFramePr>
        <p:xfrm>
          <a:off x="2633707" y="3382620"/>
          <a:ext cx="2268000" cy="1512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48764839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360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753724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875917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48338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322957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9894242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СР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ЧТ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СБ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81976"/>
                  </a:ext>
                </a:extLst>
              </a:tr>
              <a:tr h="216000">
                <a:tc gridSpan="3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702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8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48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7406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9999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395B2EC-E277-A303-9F49-F3FE54E88A59}"/>
              </a:ext>
            </a:extLst>
          </p:cNvPr>
          <p:cNvSpPr txBox="1"/>
          <p:nvPr/>
        </p:nvSpPr>
        <p:spPr>
          <a:xfrm>
            <a:off x="2901779" y="2987280"/>
            <a:ext cx="178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ЯНВАРЬ 2026</a:t>
            </a:r>
          </a:p>
        </p:txBody>
      </p:sp>
      <p:graphicFrame>
        <p:nvGraphicFramePr>
          <p:cNvPr id="12" name="Таблица 4">
            <a:extLst>
              <a:ext uri="{FF2B5EF4-FFF2-40B4-BE49-F238E27FC236}">
                <a16:creationId xmlns:a16="http://schemas.microsoft.com/office/drawing/2014/main" id="{B479BE86-5BBD-BF4F-FD3E-245B284CF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57191"/>
              </p:ext>
            </p:extLst>
          </p:nvPr>
        </p:nvGraphicFramePr>
        <p:xfrm>
          <a:off x="5056596" y="3382620"/>
          <a:ext cx="2268000" cy="1512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48764839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360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753724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875917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48338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322957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9894242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СР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ЧТ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СБ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819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702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8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48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7406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9999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750FE3D-A72E-1C39-DEE0-05774885145B}"/>
              </a:ext>
            </a:extLst>
          </p:cNvPr>
          <p:cNvSpPr txBox="1"/>
          <p:nvPr/>
        </p:nvSpPr>
        <p:spPr>
          <a:xfrm>
            <a:off x="5324668" y="2987280"/>
            <a:ext cx="178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ФЕВРАЛЬ 2026</a:t>
            </a:r>
          </a:p>
        </p:txBody>
      </p:sp>
      <p:graphicFrame>
        <p:nvGraphicFramePr>
          <p:cNvPr id="14" name="Таблица 4">
            <a:extLst>
              <a:ext uri="{FF2B5EF4-FFF2-40B4-BE49-F238E27FC236}">
                <a16:creationId xmlns:a16="http://schemas.microsoft.com/office/drawing/2014/main" id="{273075A1-569A-90FF-8D98-54CCAB618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3091"/>
              </p:ext>
            </p:extLst>
          </p:nvPr>
        </p:nvGraphicFramePr>
        <p:xfrm>
          <a:off x="7477166" y="3382620"/>
          <a:ext cx="2268000" cy="1512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48764839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360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753724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875917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48338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322957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9894242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СР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ЧТ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СБ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819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702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8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48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406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9999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EC8E3B5-0B62-418D-8D46-3FE4514218DC}"/>
              </a:ext>
            </a:extLst>
          </p:cNvPr>
          <p:cNvSpPr txBox="1"/>
          <p:nvPr/>
        </p:nvSpPr>
        <p:spPr>
          <a:xfrm>
            <a:off x="7745238" y="2987280"/>
            <a:ext cx="178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МАРТ 2026</a:t>
            </a:r>
          </a:p>
        </p:txBody>
      </p:sp>
      <p:graphicFrame>
        <p:nvGraphicFramePr>
          <p:cNvPr id="16" name="Таблица 4">
            <a:extLst>
              <a:ext uri="{FF2B5EF4-FFF2-40B4-BE49-F238E27FC236}">
                <a16:creationId xmlns:a16="http://schemas.microsoft.com/office/drawing/2014/main" id="{09EF0D7F-4908-658F-A25D-D2C94F573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68032"/>
              </p:ext>
            </p:extLst>
          </p:nvPr>
        </p:nvGraphicFramePr>
        <p:xfrm>
          <a:off x="210818" y="5380383"/>
          <a:ext cx="2268000" cy="1512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48764839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360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753724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875917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48338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322957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9894242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СР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ЧТ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СБ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81976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702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8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48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7406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9999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FEE5745-AB3F-A8D4-6206-36CDD248B7C1}"/>
              </a:ext>
            </a:extLst>
          </p:cNvPr>
          <p:cNvSpPr txBox="1"/>
          <p:nvPr/>
        </p:nvSpPr>
        <p:spPr>
          <a:xfrm>
            <a:off x="478890" y="4985043"/>
            <a:ext cx="178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АПРЕЛЬ 2026</a:t>
            </a:r>
          </a:p>
        </p:txBody>
      </p:sp>
      <p:graphicFrame>
        <p:nvGraphicFramePr>
          <p:cNvPr id="18" name="Таблица 4">
            <a:extLst>
              <a:ext uri="{FF2B5EF4-FFF2-40B4-BE49-F238E27FC236}">
                <a16:creationId xmlns:a16="http://schemas.microsoft.com/office/drawing/2014/main" id="{4A12D49B-37AF-B3C5-7552-6857F9BA7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45487"/>
              </p:ext>
            </p:extLst>
          </p:nvPr>
        </p:nvGraphicFramePr>
        <p:xfrm>
          <a:off x="2633707" y="5380383"/>
          <a:ext cx="2268000" cy="1512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48764839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360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753724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875917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48338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322957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9894242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СР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ЧТ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СБ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819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702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8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48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406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9999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75C1E5F-1D62-82E4-D40D-51DA1AF4F21D}"/>
              </a:ext>
            </a:extLst>
          </p:cNvPr>
          <p:cNvSpPr txBox="1"/>
          <p:nvPr/>
        </p:nvSpPr>
        <p:spPr>
          <a:xfrm>
            <a:off x="2901779" y="4985043"/>
            <a:ext cx="178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МАЙ 2026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0F736BD-AD4D-C76F-8E66-65BF4769501B}"/>
              </a:ext>
            </a:extLst>
          </p:cNvPr>
          <p:cNvSpPr/>
          <p:nvPr/>
        </p:nvSpPr>
        <p:spPr>
          <a:xfrm>
            <a:off x="5157348" y="5007411"/>
            <a:ext cx="4748652" cy="1850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4F1FAE-0994-64A0-1B72-533D7D1A5AC7}"/>
              </a:ext>
            </a:extLst>
          </p:cNvPr>
          <p:cNvSpPr txBox="1"/>
          <p:nvPr/>
        </p:nvSpPr>
        <p:spPr>
          <a:xfrm>
            <a:off x="5822620" y="5007412"/>
            <a:ext cx="338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Условные обозначения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252D49-F247-DA80-D531-B9D67FB82204}"/>
              </a:ext>
            </a:extLst>
          </p:cNvPr>
          <p:cNvSpPr/>
          <p:nvPr/>
        </p:nvSpPr>
        <p:spPr>
          <a:xfrm>
            <a:off x="5355959" y="555846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2CE273-06F5-DF2C-2264-C47CB0E75B99}"/>
              </a:ext>
            </a:extLst>
          </p:cNvPr>
          <p:cNvSpPr txBox="1"/>
          <p:nvPr/>
        </p:nvSpPr>
        <p:spPr>
          <a:xfrm>
            <a:off x="5619876" y="5493817"/>
            <a:ext cx="3975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Учебные дни</a:t>
            </a:r>
          </a:p>
          <a:p>
            <a:endParaRPr lang="ru-RU" sz="1600" dirty="0"/>
          </a:p>
          <a:p>
            <a:r>
              <a:rPr lang="ru-RU" sz="1600" dirty="0"/>
              <a:t>Праздничные дни</a:t>
            </a:r>
          </a:p>
          <a:p>
            <a:endParaRPr lang="ru-RU" sz="1600" dirty="0"/>
          </a:p>
          <a:p>
            <a:r>
              <a:rPr lang="ru-RU" sz="1600" dirty="0"/>
              <a:t>Дополнительные каникулы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FDABD0-D397-B686-EED8-FF49F58B5664}"/>
              </a:ext>
            </a:extLst>
          </p:cNvPr>
          <p:cNvSpPr txBox="1"/>
          <p:nvPr/>
        </p:nvSpPr>
        <p:spPr>
          <a:xfrm>
            <a:off x="492001" y="990135"/>
            <a:ext cx="178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АВГУСТ 2025</a:t>
            </a:r>
          </a:p>
        </p:txBody>
      </p:sp>
      <p:graphicFrame>
        <p:nvGraphicFramePr>
          <p:cNvPr id="25" name="Таблица 4">
            <a:extLst>
              <a:ext uri="{FF2B5EF4-FFF2-40B4-BE49-F238E27FC236}">
                <a16:creationId xmlns:a16="http://schemas.microsoft.com/office/drawing/2014/main" id="{C9EC55F1-614E-D76C-8561-1C794C6AB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16883"/>
              </p:ext>
            </p:extLst>
          </p:nvPr>
        </p:nvGraphicFramePr>
        <p:xfrm>
          <a:off x="214406" y="1385475"/>
          <a:ext cx="2268000" cy="1512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48764839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360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753724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875917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48338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322957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9894242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СР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ЧТ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ПТ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СБ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819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702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8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48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406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9999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F8641A2-74EC-9B04-B043-E6B7986C4F3E}"/>
              </a:ext>
            </a:extLst>
          </p:cNvPr>
          <p:cNvSpPr txBox="1"/>
          <p:nvPr/>
        </p:nvSpPr>
        <p:spPr>
          <a:xfrm>
            <a:off x="8235980" y="5494794"/>
            <a:ext cx="17231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Выходные дни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7CE55D-B901-320B-63FB-B851C35E286B}"/>
              </a:ext>
            </a:extLst>
          </p:cNvPr>
          <p:cNvSpPr txBox="1"/>
          <p:nvPr/>
        </p:nvSpPr>
        <p:spPr>
          <a:xfrm>
            <a:off x="8245548" y="5986376"/>
            <a:ext cx="1275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Каникулы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95C549A-9356-CFA4-EDF1-672D9700D4DA}"/>
              </a:ext>
            </a:extLst>
          </p:cNvPr>
          <p:cNvSpPr/>
          <p:nvPr/>
        </p:nvSpPr>
        <p:spPr>
          <a:xfrm>
            <a:off x="7972063" y="5558462"/>
            <a:ext cx="2286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D0E05C5-D212-74E5-E0CC-096479DF35E0}"/>
              </a:ext>
            </a:extLst>
          </p:cNvPr>
          <p:cNvSpPr/>
          <p:nvPr/>
        </p:nvSpPr>
        <p:spPr>
          <a:xfrm>
            <a:off x="5362687" y="6037587"/>
            <a:ext cx="228600" cy="228600"/>
          </a:xfrm>
          <a:prstGeom prst="rect">
            <a:avLst/>
          </a:prstGeom>
          <a:solidFill>
            <a:srgbClr val="9751CB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0272C9B-E031-3808-AA9F-833CADD36C31}"/>
              </a:ext>
            </a:extLst>
          </p:cNvPr>
          <p:cNvSpPr/>
          <p:nvPr/>
        </p:nvSpPr>
        <p:spPr>
          <a:xfrm>
            <a:off x="7978791" y="6037587"/>
            <a:ext cx="228600" cy="228600"/>
          </a:xfrm>
          <a:prstGeom prst="rect">
            <a:avLst/>
          </a:prstGeom>
          <a:solidFill>
            <a:srgbClr val="00C05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0917AE7-8282-F575-2CFB-E7478A544DBB}"/>
              </a:ext>
            </a:extLst>
          </p:cNvPr>
          <p:cNvSpPr/>
          <p:nvPr/>
        </p:nvSpPr>
        <p:spPr>
          <a:xfrm>
            <a:off x="5362687" y="6552568"/>
            <a:ext cx="228600" cy="228600"/>
          </a:xfrm>
          <a:prstGeom prst="rect">
            <a:avLst/>
          </a:prstGeom>
          <a:solidFill>
            <a:srgbClr val="0DC0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A084C4-065A-693A-50F5-F16A85AE0C5C}"/>
              </a:ext>
            </a:extLst>
          </p:cNvPr>
          <p:cNvSpPr txBox="1"/>
          <p:nvPr/>
        </p:nvSpPr>
        <p:spPr>
          <a:xfrm>
            <a:off x="1267691" y="250597"/>
            <a:ext cx="73302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УЧЕБНЫЙ КАЛЕНДАРЬ НА 2025-2026 УЧЕБНЫЙ ГОД</a:t>
            </a:r>
          </a:p>
        </p:txBody>
      </p:sp>
      <p:pic>
        <p:nvPicPr>
          <p:cNvPr id="48" name="Рисунок 47" descr="Изображение выглядит как Детское искусство, графическая вставка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9E2CB24-FA9F-F85B-BE95-FDF5E46C67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61203" r="66359" b="32778"/>
          <a:stretch/>
        </p:blipFill>
        <p:spPr>
          <a:xfrm>
            <a:off x="9264004" y="4535"/>
            <a:ext cx="546315" cy="1076325"/>
          </a:xfrm>
          <a:prstGeom prst="rect">
            <a:avLst/>
          </a:prstGeom>
        </p:spPr>
      </p:pic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8A72C2D0-119A-07A7-BE21-1C4D61F063D1}"/>
              </a:ext>
            </a:extLst>
          </p:cNvPr>
          <p:cNvCxnSpPr>
            <a:cxnSpLocks/>
          </p:cNvCxnSpPr>
          <p:nvPr/>
        </p:nvCxnSpPr>
        <p:spPr>
          <a:xfrm flipV="1">
            <a:off x="2172136" y="706006"/>
            <a:ext cx="5448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B371CC6-6D2D-30EF-AF3D-D969BE3E44A7}"/>
              </a:ext>
            </a:extLst>
          </p:cNvPr>
          <p:cNvCxnSpPr>
            <a:cxnSpLocks/>
          </p:cNvCxnSpPr>
          <p:nvPr/>
        </p:nvCxnSpPr>
        <p:spPr>
          <a:xfrm flipV="1">
            <a:off x="2464236" y="782206"/>
            <a:ext cx="478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9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C6879C-E61A-D1F9-F3A9-9C2DBF075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2271"/>
              </p:ext>
            </p:extLst>
          </p:nvPr>
        </p:nvGraphicFramePr>
        <p:xfrm>
          <a:off x="169200" y="122400"/>
          <a:ext cx="9612000" cy="373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05">
                  <a:extLst>
                    <a:ext uri="{9D8B030D-6E8A-4147-A177-3AD203B41FA5}">
                      <a16:colId xmlns:a16="http://schemas.microsoft.com/office/drawing/2014/main" val="825047566"/>
                    </a:ext>
                  </a:extLst>
                </a:gridCol>
                <a:gridCol w="1106494">
                  <a:extLst>
                    <a:ext uri="{9D8B030D-6E8A-4147-A177-3AD203B41FA5}">
                      <a16:colId xmlns:a16="http://schemas.microsoft.com/office/drawing/2014/main" val="1280622050"/>
                    </a:ext>
                  </a:extLst>
                </a:gridCol>
                <a:gridCol w="2272801">
                  <a:extLst>
                    <a:ext uri="{9D8B030D-6E8A-4147-A177-3AD203B41FA5}">
                      <a16:colId xmlns:a16="http://schemas.microsoft.com/office/drawing/2014/main" val="3214120269"/>
                    </a:ext>
                  </a:extLst>
                </a:gridCol>
                <a:gridCol w="1647558">
                  <a:extLst>
                    <a:ext uri="{9D8B030D-6E8A-4147-A177-3AD203B41FA5}">
                      <a16:colId xmlns:a16="http://schemas.microsoft.com/office/drawing/2014/main" val="486521527"/>
                    </a:ext>
                  </a:extLst>
                </a:gridCol>
                <a:gridCol w="2225173">
                  <a:extLst>
                    <a:ext uri="{9D8B030D-6E8A-4147-A177-3AD203B41FA5}">
                      <a16:colId xmlns:a16="http://schemas.microsoft.com/office/drawing/2014/main" val="3716537040"/>
                    </a:ext>
                  </a:extLst>
                </a:gridCol>
                <a:gridCol w="1486469">
                  <a:extLst>
                    <a:ext uri="{9D8B030D-6E8A-4147-A177-3AD203B41FA5}">
                      <a16:colId xmlns:a16="http://schemas.microsoft.com/office/drawing/2014/main" val="599089137"/>
                    </a:ext>
                  </a:extLst>
                </a:gridCol>
              </a:tblGrid>
              <a:tr h="53949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КЛАССЫ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УЧЕБНЫЙ ПЕРИОД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НЕДЕЛЬ И ДНЕЙ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0" i="1" dirty="0">
                          <a:solidFill>
                            <a:schemeClr val="tx1"/>
                          </a:solidFill>
                        </a:rPr>
                        <a:t>(без учета праздничных дней)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КАНИКУЛЯРНЫЙ ПЕРИОД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ДНЕЙ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016391"/>
                  </a:ext>
                </a:extLst>
              </a:tr>
              <a:tr h="247619">
                <a:tc row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четверть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01.09.2025 – 24.10.2025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8 недель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25.10.2025 – 02.11.2025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9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365328"/>
                  </a:ext>
                </a:extLst>
              </a:tr>
              <a:tr h="247619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 четверть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05.11.2025 – 30.12.2025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8 недель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2 дня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31.12.2025 – 11.01.2026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12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50462"/>
                  </a:ext>
                </a:extLst>
              </a:tr>
              <a:tr h="247619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 четверть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12.01.2026 – 20.02.2026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6 недель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21.02.2026 – 01.03.2026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7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464973"/>
                  </a:ext>
                </a:extLst>
              </a:tr>
              <a:tr h="247619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02.03.2026 – 20.03.2026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3 недели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3 дня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21.03.2026 – 29.03.2026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9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881251"/>
                  </a:ext>
                </a:extLst>
              </a:tr>
              <a:tr h="247619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 четверть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30.03.2026 – 25.05.2026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8 недель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506879"/>
                  </a:ext>
                </a:extLst>
              </a:tr>
              <a:tr h="24761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Итого: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33 недели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37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08370"/>
                  </a:ext>
                </a:extLst>
              </a:tr>
              <a:tr h="247619">
                <a:tc row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2-11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четверть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01.09.2025 – 24.10.2025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8 недель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25.10.2025 – 02.11.2025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9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570842"/>
                  </a:ext>
                </a:extLst>
              </a:tr>
              <a:tr h="247619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 четверть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05.11.2025 – 30.12.2025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8 недель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2 дня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31.12.2025 – 11.01.2026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12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58707"/>
                  </a:ext>
                </a:extLst>
              </a:tr>
              <a:tr h="247619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 четверть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12.01.2026 – 20.03.2026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10 недель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21.03.2026 – 29.03.2026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9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250517"/>
                  </a:ext>
                </a:extLst>
              </a:tr>
              <a:tr h="247619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 четверть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30.03.2026 – 25.05.2026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8 недель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129063"/>
                  </a:ext>
                </a:extLst>
              </a:tr>
              <a:tr h="3982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Итого: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В 9 и 11 классе учебный год заканчивается в соответствии с графиком ГИА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34 недели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30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680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8319F8-149D-CBC9-0115-2EECC595E0D7}"/>
              </a:ext>
            </a:extLst>
          </p:cNvPr>
          <p:cNvSpPr txBox="1"/>
          <p:nvPr/>
        </p:nvSpPr>
        <p:spPr>
          <a:xfrm>
            <a:off x="124800" y="4097599"/>
            <a:ext cx="190898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Итого дней по календарному графику:</a:t>
            </a:r>
          </a:p>
          <a:p>
            <a:endParaRPr lang="ru-RU" sz="500" b="1" dirty="0"/>
          </a:p>
          <a:p>
            <a:r>
              <a:rPr lang="ru-RU" sz="1400" dirty="0"/>
              <a:t>32 – понедельник</a:t>
            </a:r>
          </a:p>
          <a:p>
            <a:r>
              <a:rPr lang="ru-RU" sz="1400" dirty="0"/>
              <a:t>35 – вторник</a:t>
            </a:r>
          </a:p>
          <a:p>
            <a:r>
              <a:rPr lang="ru-RU" sz="1400" dirty="0"/>
              <a:t>35 – среда</a:t>
            </a:r>
          </a:p>
          <a:p>
            <a:r>
              <a:rPr lang="ru-RU" sz="1400" dirty="0"/>
              <a:t>35 – четверг</a:t>
            </a:r>
          </a:p>
          <a:p>
            <a:r>
              <a:rPr lang="ru-RU" sz="1400" dirty="0"/>
              <a:t>33 - пятница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7B183-2DA8-52B3-1242-B1BE2A29AC9E}"/>
              </a:ext>
            </a:extLst>
          </p:cNvPr>
          <p:cNvSpPr txBox="1"/>
          <p:nvPr/>
        </p:nvSpPr>
        <p:spPr>
          <a:xfrm>
            <a:off x="1948872" y="4097599"/>
            <a:ext cx="382385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Вариант отработки в соответствии с утвержденным в школе расписанием, чтобы по всем предметам было нужное количество часов:</a:t>
            </a:r>
          </a:p>
          <a:p>
            <a:endParaRPr lang="ru-RU" sz="500" b="1" dirty="0"/>
          </a:p>
          <a:p>
            <a:r>
              <a:rPr lang="ru-RU" sz="1400" dirty="0"/>
              <a:t>26.05.2026 – по расписанию понедельника</a:t>
            </a:r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80DFB-8356-497E-12BE-3CE3AAB43772}"/>
              </a:ext>
            </a:extLst>
          </p:cNvPr>
          <p:cNvSpPr txBox="1"/>
          <p:nvPr/>
        </p:nvSpPr>
        <p:spPr>
          <a:xfrm>
            <a:off x="5906598" y="4097599"/>
            <a:ext cx="3823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Нерабочие праздничные дни:</a:t>
            </a:r>
            <a:endParaRPr lang="ru-RU" sz="500" b="1" dirty="0"/>
          </a:p>
        </p:txBody>
      </p:sp>
      <p:graphicFrame>
        <p:nvGraphicFramePr>
          <p:cNvPr id="7" name="Таблица 18">
            <a:extLst>
              <a:ext uri="{FF2B5EF4-FFF2-40B4-BE49-F238E27FC236}">
                <a16:creationId xmlns:a16="http://schemas.microsoft.com/office/drawing/2014/main" id="{E3BB5A26-7558-DBFA-D473-D7B6959BC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63284"/>
              </p:ext>
            </p:extLst>
          </p:nvPr>
        </p:nvGraphicFramePr>
        <p:xfrm>
          <a:off x="6017434" y="4467964"/>
          <a:ext cx="3591493" cy="2039040"/>
        </p:xfrm>
        <a:graphic>
          <a:graphicData uri="http://schemas.openxmlformats.org/drawingml/2006/table">
            <a:tbl>
              <a:tblPr firstRow="1" bandRow="1"/>
              <a:tblGrid>
                <a:gridCol w="1310466">
                  <a:extLst>
                    <a:ext uri="{9D8B030D-6E8A-4147-A177-3AD203B41FA5}">
                      <a16:colId xmlns:a16="http://schemas.microsoft.com/office/drawing/2014/main" val="1613503013"/>
                    </a:ext>
                  </a:extLst>
                </a:gridCol>
                <a:gridCol w="2281027">
                  <a:extLst>
                    <a:ext uri="{9D8B030D-6E8A-4147-A177-3AD203B41FA5}">
                      <a16:colId xmlns:a16="http://schemas.microsoft.com/office/drawing/2014/main" val="469791566"/>
                    </a:ext>
                  </a:extLst>
                </a:gridCol>
              </a:tblGrid>
              <a:tr h="225441">
                <a:tc>
                  <a:txBody>
                    <a:bodyPr/>
                    <a:lstStyle/>
                    <a:p>
                      <a:r>
                        <a:rPr lang="ru-RU" sz="1200" dirty="0"/>
                        <a:t>1-6 и 8-9 января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Новогодние каникулы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3761587676"/>
                  </a:ext>
                </a:extLst>
              </a:tr>
              <a:tr h="225441">
                <a:tc>
                  <a:txBody>
                    <a:bodyPr/>
                    <a:lstStyle/>
                    <a:p>
                      <a:r>
                        <a:rPr lang="ru-RU" sz="1200" dirty="0"/>
                        <a:t>7 января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Рождество Христово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3300669390"/>
                  </a:ext>
                </a:extLst>
              </a:tr>
              <a:tr h="225441">
                <a:tc>
                  <a:txBody>
                    <a:bodyPr/>
                    <a:lstStyle/>
                    <a:p>
                      <a:r>
                        <a:rPr lang="ru-RU" sz="1200" dirty="0"/>
                        <a:t>23 февраля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День защитника Отечества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4081065597"/>
                  </a:ext>
                </a:extLst>
              </a:tr>
              <a:tr h="225441">
                <a:tc>
                  <a:txBody>
                    <a:bodyPr/>
                    <a:lstStyle/>
                    <a:p>
                      <a:r>
                        <a:rPr lang="ru-RU" sz="1200" dirty="0"/>
                        <a:t>8 марта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Международный женский день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31100896"/>
                  </a:ext>
                </a:extLst>
              </a:tr>
              <a:tr h="225441">
                <a:tc>
                  <a:txBody>
                    <a:bodyPr/>
                    <a:lstStyle/>
                    <a:p>
                      <a:r>
                        <a:rPr lang="ru-RU" sz="1200" dirty="0"/>
                        <a:t>1 мая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Праздник Весны и Труда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3315837216"/>
                  </a:ext>
                </a:extLst>
              </a:tr>
              <a:tr h="225441">
                <a:tc>
                  <a:txBody>
                    <a:bodyPr/>
                    <a:lstStyle/>
                    <a:p>
                      <a:r>
                        <a:rPr lang="ru-RU" sz="1200" dirty="0"/>
                        <a:t>9 мая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День Победы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838950216"/>
                  </a:ext>
                </a:extLst>
              </a:tr>
              <a:tr h="225441">
                <a:tc>
                  <a:txBody>
                    <a:bodyPr/>
                    <a:lstStyle/>
                    <a:p>
                      <a:r>
                        <a:rPr lang="ru-RU" sz="1200" dirty="0"/>
                        <a:t>12 июня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День России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994146804"/>
                  </a:ext>
                </a:extLst>
              </a:tr>
              <a:tr h="225441">
                <a:tc>
                  <a:txBody>
                    <a:bodyPr/>
                    <a:lstStyle/>
                    <a:p>
                      <a:r>
                        <a:rPr lang="ru-RU" sz="1200" dirty="0"/>
                        <a:t>4 ноября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День народного единства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73804104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Детское искусство, графическая вставка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BE925F6-5C5E-4F6A-50BF-6B95F2797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4" t="29861" r="15485" b="57778"/>
          <a:stretch/>
        </p:blipFill>
        <p:spPr>
          <a:xfrm>
            <a:off x="5193393" y="5940198"/>
            <a:ext cx="762000" cy="847725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етское искусство, графическая вставка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94BE5C-E24A-E76C-D4DE-A8F1FCA92C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0" t="22639" r="52876" b="54028"/>
          <a:stretch/>
        </p:blipFill>
        <p:spPr>
          <a:xfrm rot="6340349">
            <a:off x="3286582" y="5688418"/>
            <a:ext cx="266700" cy="16002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яблоко, компьютер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197E87B-3181-E30E-C4C5-90495FB16E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25630" r="14259" b="66296"/>
          <a:stretch/>
        </p:blipFill>
        <p:spPr>
          <a:xfrm>
            <a:off x="394072" y="6239600"/>
            <a:ext cx="1244600" cy="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C284434-DF31-ADFF-F0EB-710CAF327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31171"/>
              </p:ext>
            </p:extLst>
          </p:nvPr>
        </p:nvGraphicFramePr>
        <p:xfrm>
          <a:off x="169200" y="122400"/>
          <a:ext cx="9611994" cy="6387558"/>
        </p:xfrm>
        <a:graphic>
          <a:graphicData uri="http://schemas.openxmlformats.org/drawingml/2006/table">
            <a:tbl>
              <a:tblPr firstRow="1" firstCol="1" bandRow="1"/>
              <a:tblGrid>
                <a:gridCol w="436749">
                  <a:extLst>
                    <a:ext uri="{9D8B030D-6E8A-4147-A177-3AD203B41FA5}">
                      <a16:colId xmlns:a16="http://schemas.microsoft.com/office/drawing/2014/main" val="1707341778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1361542334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397628217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2052600953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2629952428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1930183707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2285051457"/>
                    </a:ext>
                  </a:extLst>
                </a:gridCol>
                <a:gridCol w="437335">
                  <a:extLst>
                    <a:ext uri="{9D8B030D-6E8A-4147-A177-3AD203B41FA5}">
                      <a16:colId xmlns:a16="http://schemas.microsoft.com/office/drawing/2014/main" val="3020558373"/>
                    </a:ext>
                  </a:extLst>
                </a:gridCol>
                <a:gridCol w="437335">
                  <a:extLst>
                    <a:ext uri="{9D8B030D-6E8A-4147-A177-3AD203B41FA5}">
                      <a16:colId xmlns:a16="http://schemas.microsoft.com/office/drawing/2014/main" val="269359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2143263107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922670521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3479895356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1754538541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3171989768"/>
                    </a:ext>
                  </a:extLst>
                </a:gridCol>
                <a:gridCol w="437335">
                  <a:extLst>
                    <a:ext uri="{9D8B030D-6E8A-4147-A177-3AD203B41FA5}">
                      <a16:colId xmlns:a16="http://schemas.microsoft.com/office/drawing/2014/main" val="3236177291"/>
                    </a:ext>
                  </a:extLst>
                </a:gridCol>
                <a:gridCol w="437335">
                  <a:extLst>
                    <a:ext uri="{9D8B030D-6E8A-4147-A177-3AD203B41FA5}">
                      <a16:colId xmlns:a16="http://schemas.microsoft.com/office/drawing/2014/main" val="3274011544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2783609329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3095834315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3414846222"/>
                    </a:ext>
                  </a:extLst>
                </a:gridCol>
                <a:gridCol w="436749">
                  <a:extLst>
                    <a:ext uri="{9D8B030D-6E8A-4147-A177-3AD203B41FA5}">
                      <a16:colId xmlns:a16="http://schemas.microsoft.com/office/drawing/2014/main" val="231123650"/>
                    </a:ext>
                  </a:extLst>
                </a:gridCol>
                <a:gridCol w="437335">
                  <a:extLst>
                    <a:ext uri="{9D8B030D-6E8A-4147-A177-3AD203B41FA5}">
                      <a16:colId xmlns:a16="http://schemas.microsoft.com/office/drawing/2014/main" val="1298034917"/>
                    </a:ext>
                  </a:extLst>
                </a:gridCol>
                <a:gridCol w="437335">
                  <a:extLst>
                    <a:ext uri="{9D8B030D-6E8A-4147-A177-3AD203B41FA5}">
                      <a16:colId xmlns:a16="http://schemas.microsoft.com/office/drawing/2014/main" val="3462494942"/>
                    </a:ext>
                  </a:extLst>
                </a:gridCol>
              </a:tblGrid>
              <a:tr h="201990">
                <a:tc gridSpan="2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ИТОГОВОЕ СОЧИНЕНИЕ ПО РУССКОМУ ЯЗЫКУ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451378"/>
                  </a:ext>
                </a:extLst>
              </a:tr>
              <a:tr h="1638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Параллель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срок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резервный срок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резервный срок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261119"/>
                  </a:ext>
                </a:extLst>
              </a:tr>
              <a:tr h="163899">
                <a:tc rowSpan="4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декабря 2025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февраля 2026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апреля 2026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069144"/>
                  </a:ext>
                </a:extLst>
              </a:tr>
              <a:tr h="16389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633414"/>
                  </a:ext>
                </a:extLst>
              </a:tr>
              <a:tr h="16389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36035"/>
                  </a:ext>
                </a:extLst>
              </a:tr>
              <a:tr h="16389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36335"/>
                  </a:ext>
                </a:extLst>
              </a:tr>
              <a:tr h="201990">
                <a:tc gridSpan="2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ИТОГОВОЕ СОБЕСЕДОВАНИЕ ПО РУССКОМУ ЯЗЫКУ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57701"/>
                  </a:ext>
                </a:extLst>
              </a:tr>
              <a:tr h="1638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Параллель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срок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резервный срок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резервный срок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200006"/>
                  </a:ext>
                </a:extLst>
              </a:tr>
              <a:tr h="163899">
                <a:tc rowSpan="4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февраля 2026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марта 2026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апреля 2026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057349"/>
                  </a:ext>
                </a:extLst>
              </a:tr>
              <a:tr h="16389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207793"/>
                  </a:ext>
                </a:extLst>
              </a:tr>
              <a:tr h="16389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652976"/>
                  </a:ext>
                </a:extLst>
              </a:tr>
              <a:tr h="16389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440579"/>
                  </a:ext>
                </a:extLst>
              </a:tr>
              <a:tr h="405814">
                <a:tc gridSpan="2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ВСЕРОССИЙСКИЕ ПРОВЕРОЧНЫЕ РАБОТЫ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72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896506"/>
                  </a:ext>
                </a:extLst>
              </a:tr>
              <a:tr h="697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бумажном носителе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20.04.2026 – 20.05.2026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Компьютерная форма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20.04.2026 – 20.05.2026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875978"/>
                  </a:ext>
                </a:extLst>
              </a:tr>
              <a:tr h="467898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Параллель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Обязательные предметы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группа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 из предметов по выбору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группа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 из предметов по выбору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866722"/>
                  </a:ext>
                </a:extLst>
              </a:tr>
              <a:tr h="1109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Математике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(базовая)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(углублённая)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(базовая)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(углубленная)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037195"/>
                  </a:ext>
                </a:extLst>
              </a:tr>
              <a:tr h="16389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40232"/>
                  </a:ext>
                </a:extLst>
              </a:tr>
              <a:tr h="163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10972"/>
                  </a:ext>
                </a:extLst>
              </a:tr>
              <a:tr h="163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513157"/>
                  </a:ext>
                </a:extLst>
              </a:tr>
              <a:tr h="16389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548474"/>
                  </a:ext>
                </a:extLst>
              </a:tr>
              <a:tr h="163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38949"/>
                  </a:ext>
                </a:extLst>
              </a:tr>
              <a:tr h="163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97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7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D86FF6C-96B6-D8FF-609E-DA5CE2555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05855"/>
              </p:ext>
            </p:extLst>
          </p:nvPr>
        </p:nvGraphicFramePr>
        <p:xfrm>
          <a:off x="170814" y="121488"/>
          <a:ext cx="9612001" cy="4969616"/>
        </p:xfrm>
        <a:graphic>
          <a:graphicData uri="http://schemas.openxmlformats.org/drawingml/2006/table">
            <a:tbl>
              <a:tblPr firstRow="1" firstCol="1" bandRow="1"/>
              <a:tblGrid>
                <a:gridCol w="341059">
                  <a:extLst>
                    <a:ext uri="{9D8B030D-6E8A-4147-A177-3AD203B41FA5}">
                      <a16:colId xmlns:a16="http://schemas.microsoft.com/office/drawing/2014/main" val="378733583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304559249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661658438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1069549128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3561032424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4129117095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1722575816"/>
                    </a:ext>
                  </a:extLst>
                </a:gridCol>
                <a:gridCol w="441897">
                  <a:extLst>
                    <a:ext uri="{9D8B030D-6E8A-4147-A177-3AD203B41FA5}">
                      <a16:colId xmlns:a16="http://schemas.microsoft.com/office/drawing/2014/main" val="3509239813"/>
                    </a:ext>
                  </a:extLst>
                </a:gridCol>
                <a:gridCol w="441897">
                  <a:extLst>
                    <a:ext uri="{9D8B030D-6E8A-4147-A177-3AD203B41FA5}">
                      <a16:colId xmlns:a16="http://schemas.microsoft.com/office/drawing/2014/main" val="2873223163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2239457337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3495722744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1923486982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4036523505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1637110878"/>
                    </a:ext>
                  </a:extLst>
                </a:gridCol>
                <a:gridCol w="441897">
                  <a:extLst>
                    <a:ext uri="{9D8B030D-6E8A-4147-A177-3AD203B41FA5}">
                      <a16:colId xmlns:a16="http://schemas.microsoft.com/office/drawing/2014/main" val="1743531374"/>
                    </a:ext>
                  </a:extLst>
                </a:gridCol>
                <a:gridCol w="441897">
                  <a:extLst>
                    <a:ext uri="{9D8B030D-6E8A-4147-A177-3AD203B41FA5}">
                      <a16:colId xmlns:a16="http://schemas.microsoft.com/office/drawing/2014/main" val="3019326503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191306357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2541696021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3811341821"/>
                    </a:ext>
                  </a:extLst>
                </a:gridCol>
                <a:gridCol w="441304">
                  <a:extLst>
                    <a:ext uri="{9D8B030D-6E8A-4147-A177-3AD203B41FA5}">
                      <a16:colId xmlns:a16="http://schemas.microsoft.com/office/drawing/2014/main" val="650917447"/>
                    </a:ext>
                  </a:extLst>
                </a:gridCol>
                <a:gridCol w="441897">
                  <a:extLst>
                    <a:ext uri="{9D8B030D-6E8A-4147-A177-3AD203B41FA5}">
                      <a16:colId xmlns:a16="http://schemas.microsoft.com/office/drawing/2014/main" val="690771911"/>
                    </a:ext>
                  </a:extLst>
                </a:gridCol>
                <a:gridCol w="441897">
                  <a:extLst>
                    <a:ext uri="{9D8B030D-6E8A-4147-A177-3AD203B41FA5}">
                      <a16:colId xmlns:a16="http://schemas.microsoft.com/office/drawing/2014/main" val="1371965615"/>
                    </a:ext>
                  </a:extLst>
                </a:gridCol>
              </a:tblGrid>
              <a:tr h="18429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568348"/>
                  </a:ext>
                </a:extLst>
              </a:tr>
              <a:tr h="18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142869"/>
                  </a:ext>
                </a:extLst>
              </a:tr>
              <a:tr h="18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8488"/>
                  </a:ext>
                </a:extLst>
              </a:tr>
              <a:tr h="18429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5408"/>
                  </a:ext>
                </a:extLst>
              </a:tr>
              <a:tr h="18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57014"/>
                  </a:ext>
                </a:extLst>
              </a:tr>
              <a:tr h="18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14049"/>
                  </a:ext>
                </a:extLst>
              </a:tr>
              <a:tr h="18429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76050"/>
                  </a:ext>
                </a:extLst>
              </a:tr>
              <a:tr h="18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33005"/>
                  </a:ext>
                </a:extLst>
              </a:tr>
              <a:tr h="18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48453"/>
                  </a:ext>
                </a:extLst>
              </a:tr>
              <a:tr h="18429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443477"/>
                  </a:ext>
                </a:extLst>
              </a:tr>
              <a:tr h="18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9950"/>
                  </a:ext>
                </a:extLst>
              </a:tr>
              <a:tr h="18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035035"/>
                  </a:ext>
                </a:extLst>
              </a:tr>
              <a:tr h="214150">
                <a:tc gridSpan="2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ОГЭ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(ОСНОВНОЕ ОБЩЕЕ ОБРАЗОВАНИЕ)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985964"/>
                  </a:ext>
                </a:extLst>
              </a:tr>
              <a:tr h="38828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518207"/>
                  </a:ext>
                </a:extLst>
              </a:tr>
              <a:tr h="38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804255"/>
                  </a:ext>
                </a:extLst>
              </a:tr>
              <a:tr h="38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023787"/>
                  </a:ext>
                </a:extLst>
              </a:tr>
              <a:tr h="214150">
                <a:tc gridSpan="2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(ЕДИНЫЙ ГОСУДАРСТВЕННЫЙ ЭКЗАМЕН)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567975"/>
                  </a:ext>
                </a:extLst>
              </a:tr>
              <a:tr h="38828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693945"/>
                  </a:ext>
                </a:extLst>
              </a:tr>
              <a:tr h="38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231265"/>
                  </a:ext>
                </a:extLst>
              </a:tr>
              <a:tr h="38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50" marR="45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15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3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1174</Words>
  <Application>Microsoft Office PowerPoint</Application>
  <PresentationFormat>Лист A4 (210x297 мм)</PresentationFormat>
  <Paragraphs>1017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school</cp:lastModifiedBy>
  <cp:revision>24</cp:revision>
  <dcterms:created xsi:type="dcterms:W3CDTF">2024-08-09T13:57:49Z</dcterms:created>
  <dcterms:modified xsi:type="dcterms:W3CDTF">2025-06-26T02:05:37Z</dcterms:modified>
</cp:coreProperties>
</file>